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9" r:id="rId4"/>
    <p:sldId id="260" r:id="rId5"/>
    <p:sldId id="257" r:id="rId6"/>
    <p:sldId id="275" r:id="rId7"/>
    <p:sldId id="264" r:id="rId8"/>
    <p:sldId id="285" r:id="rId9"/>
    <p:sldId id="258" r:id="rId10"/>
    <p:sldId id="272" r:id="rId11"/>
    <p:sldId id="259" r:id="rId12"/>
    <p:sldId id="284" r:id="rId13"/>
    <p:sldId id="267" r:id="rId14"/>
    <p:sldId id="265" r:id="rId15"/>
    <p:sldId id="269" r:id="rId16"/>
    <p:sldId id="283" r:id="rId17"/>
    <p:sldId id="282" r:id="rId18"/>
    <p:sldId id="280" r:id="rId19"/>
    <p:sldId id="281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91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67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60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33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06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80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29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39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20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08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609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11578-BDA7-43C0-9AE4-C0966AC72E5E}" type="datetimeFigureOut">
              <a:rPr lang="ru-RU" smtClean="0"/>
              <a:t>24.06.2022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AE18-B79D-4C2A-AAB3-D11999843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85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microsoft.com/office/2007/relationships/media" Target="../media/media5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82612" y="1532300"/>
            <a:ext cx="8922326" cy="3354091"/>
          </a:xfrm>
        </p:spPr>
        <p:txBody>
          <a:bodyPr>
            <a:normAutofit fontScale="90000"/>
          </a:bodyPr>
          <a:lstStyle/>
          <a:p>
            <a:br>
              <a:rPr lang="ru-RU" b="1" dirty="0"/>
            </a:br>
            <a:r>
              <a:rPr lang="ru-R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Алферовская Зимняя Школа 2022</a:t>
            </a:r>
            <a:b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b="1" dirty="0"/>
            </a:br>
            <a:r>
              <a:rPr lang="ru-RU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Квази-1D </a:t>
            </a:r>
            <a:r>
              <a:rPr lang="ru-RU" sz="5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наноструктуры</a:t>
            </a:r>
            <a:r>
              <a:rPr lang="ru-RU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интегральной </a:t>
            </a:r>
            <a:r>
              <a:rPr lang="ru-RU" sz="5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нанофотоники</a:t>
            </a:r>
            <a:br>
              <a:rPr lang="ru-RU" b="1" dirty="0">
                <a:latin typeface="FloydianCyr" pitchFamily="2" charset="0"/>
              </a:rPr>
            </a:br>
            <a:endParaRPr lang="ru-RU" dirty="0">
              <a:latin typeface="FloydianCyr" pitchFamily="2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32330" y="5150723"/>
            <a:ext cx="5665075" cy="646385"/>
          </a:xfrm>
        </p:spPr>
        <p:txBody>
          <a:bodyPr>
            <a:noAutofit/>
          </a:bodyPr>
          <a:lstStyle/>
          <a:p>
            <a:pPr algn="r"/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Участники:</a:t>
            </a:r>
          </a:p>
          <a:p>
            <a:pPr algn="r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Винецкая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Полина,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Зедоми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Тамара, </a:t>
            </a:r>
          </a:p>
          <a:p>
            <a:pPr algn="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Шаповалов Павел, Снегирёв Андрей </a:t>
            </a:r>
          </a:p>
          <a:p>
            <a:pPr algn="r"/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Куратор проекта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Кузнецов Алексей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0D275A-4EB8-4456-8796-8A9A1DD0EC63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800080"/>
              </a:highlight>
            </a:endParaRPr>
          </a:p>
        </p:txBody>
      </p:sp>
      <p:pic>
        <p:nvPicPr>
          <p:cNvPr id="6" name="Picture 2" descr="Главная - Академический университет">
            <a:extLst>
              <a:ext uri="{FF2B5EF4-FFF2-40B4-BE49-F238E27FC236}">
                <a16:creationId xmlns:a16="http://schemas.microsoft.com/office/drawing/2014/main" id="{C36270A2-6DEB-456F-ADFC-E9FD2B2A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" y="66560"/>
            <a:ext cx="989242" cy="98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7B70B-01B4-4FAF-B089-02C5ED8660D2}"/>
              </a:ext>
            </a:extLst>
          </p:cNvPr>
          <p:cNvSpPr txBox="1"/>
          <p:nvPr/>
        </p:nvSpPr>
        <p:spPr>
          <a:xfrm>
            <a:off x="2082537" y="84127"/>
            <a:ext cx="8026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Академический Университет имени Ж.И. Алферова</a:t>
            </a:r>
          </a:p>
        </p:txBody>
      </p:sp>
    </p:spTree>
    <p:extLst>
      <p:ext uri="{BB962C8B-B14F-4D97-AF65-F5344CB8AC3E}">
        <p14:creationId xmlns:p14="http://schemas.microsoft.com/office/powerpoint/2010/main" val="415941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400D275A-4EB8-4456-8796-8A9A1DD0EC63}"/>
                </a:ext>
              </a:extLst>
            </p:cNvPr>
            <p:cNvSpPr/>
            <p:nvPr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highlight>
                  <a:srgbClr val="800080"/>
                </a:highlight>
              </a:endParaRPr>
            </a:p>
          </p:txBody>
        </p:sp>
        <p:pic>
          <p:nvPicPr>
            <p:cNvPr id="7" name="Picture 2" descr="Главная - Академический университет">
              <a:extLst>
                <a:ext uri="{FF2B5EF4-FFF2-40B4-BE49-F238E27FC236}">
                  <a16:creationId xmlns:a16="http://schemas.microsoft.com/office/drawing/2014/main" id="{C36270A2-6DEB-456F-ADFC-E9FD2B2AB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12" y="66560"/>
              <a:ext cx="989242" cy="98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47B70B-01B4-4FAF-B089-02C5ED8660D2}"/>
                </a:ext>
              </a:extLst>
            </p:cNvPr>
            <p:cNvSpPr txBox="1"/>
            <p:nvPr/>
          </p:nvSpPr>
          <p:spPr>
            <a:xfrm>
              <a:off x="2082537" y="84127"/>
              <a:ext cx="80269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Академический Университет имени Ж.И. Алферова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76076" y="1626783"/>
            <a:ext cx="1150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532 </a:t>
            </a:r>
            <a:r>
              <a:rPr lang="ru-RU" sz="2000" dirty="0" err="1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endParaRPr lang="en-US" sz="2000" dirty="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74431" y="1122362"/>
            <a:ext cx="12111588" cy="57884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распространения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фундаментальной моды</a:t>
            </a:r>
          </a:p>
        </p:txBody>
      </p:sp>
      <p:pic>
        <p:nvPicPr>
          <p:cNvPr id="12" name="Mode_monito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0" end="175166.6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 flipH="1">
            <a:off x="7764128" y="372747"/>
            <a:ext cx="2095766" cy="53635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400870" y="4102416"/>
            <a:ext cx="1051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ru-R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54" y="2325220"/>
            <a:ext cx="4512439" cy="392123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66041" y="2907763"/>
            <a:ext cx="38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GaP</a:t>
            </a:r>
            <a:r>
              <a:rPr lang="en-US" sz="2400" dirty="0">
                <a:solidFill>
                  <a:srgbClr val="FF0000"/>
                </a:solidFill>
              </a:rPr>
              <a:t> (L</a:t>
            </a:r>
            <a:r>
              <a:rPr lang="ru-RU" sz="2400" dirty="0">
                <a:solidFill>
                  <a:srgbClr val="FF0000"/>
                </a:solidFill>
              </a:rPr>
              <a:t> = </a:t>
            </a:r>
            <a:r>
              <a:rPr lang="en-US" sz="2400" dirty="0">
                <a:solidFill>
                  <a:srgbClr val="FF0000"/>
                </a:solidFill>
              </a:rPr>
              <a:t>7.8 </a:t>
            </a:r>
            <a:r>
              <a:rPr lang="ru-RU" sz="2400" dirty="0">
                <a:solidFill>
                  <a:srgbClr val="FF0000"/>
                </a:solidFill>
              </a:rPr>
              <a:t>мкм</a:t>
            </a:r>
            <a:r>
              <a:rPr lang="en-US" sz="2400" dirty="0">
                <a:solidFill>
                  <a:srgbClr val="FF0000"/>
                </a:solidFill>
              </a:rPr>
              <a:t>, d = 150 </a:t>
            </a:r>
            <a:r>
              <a:rPr lang="ru-RU" sz="2400" dirty="0" err="1">
                <a:solidFill>
                  <a:srgbClr val="FF0000"/>
                </a:solidFill>
              </a:rPr>
              <a:t>нм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4250" y="4656414"/>
            <a:ext cx="1615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ITO (50 </a:t>
            </a:r>
            <a:r>
              <a:rPr lang="ru-RU" sz="2400" dirty="0" err="1"/>
              <a:t>нм</a:t>
            </a:r>
            <a:r>
              <a:rPr lang="en-US" sz="2400" dirty="0"/>
              <a:t>)</a:t>
            </a:r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84250" y="5511256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SiO</a:t>
            </a:r>
            <a:r>
              <a:rPr lang="en-US" sz="2400" baseline="-25000" dirty="0"/>
              <a:t>2</a:t>
            </a:r>
            <a:endParaRPr lang="ru-RU" sz="2400" dirty="0"/>
          </a:p>
        </p:txBody>
      </p:sp>
      <p:pic>
        <p:nvPicPr>
          <p:cNvPr id="25" name="Mode_monitor 632 n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000" end="58333.291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 flipH="1">
            <a:off x="7755642" y="2834786"/>
            <a:ext cx="2115142" cy="541316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6203949" y="2832100"/>
            <a:ext cx="5230283" cy="44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6180964" y="5335043"/>
            <a:ext cx="5280786" cy="44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8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73571" y="1122362"/>
            <a:ext cx="12170978" cy="904749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Сравнительный анализ фотолюминесценции</a:t>
            </a:r>
            <a:b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гетероструктурированных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ННК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GaPAs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ННК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GaAs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1" y="2027111"/>
            <a:ext cx="6963206" cy="4585445"/>
          </a:xfr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00D275A-4EB8-4456-8796-8A9A1DD0EC63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800080"/>
              </a:highlight>
            </a:endParaRPr>
          </a:p>
        </p:txBody>
      </p:sp>
      <p:pic>
        <p:nvPicPr>
          <p:cNvPr id="9" name="Picture 2" descr="Главная - Академический университет">
            <a:extLst>
              <a:ext uri="{FF2B5EF4-FFF2-40B4-BE49-F238E27FC236}">
                <a16:creationId xmlns:a16="http://schemas.microsoft.com/office/drawing/2014/main" id="{C36270A2-6DEB-456F-ADFC-E9FD2B2A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" y="66560"/>
            <a:ext cx="989242" cy="98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47B70B-01B4-4FAF-B089-02C5ED8660D2}"/>
              </a:ext>
            </a:extLst>
          </p:cNvPr>
          <p:cNvSpPr txBox="1"/>
          <p:nvPr/>
        </p:nvSpPr>
        <p:spPr>
          <a:xfrm>
            <a:off x="2082537" y="84127"/>
            <a:ext cx="8026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Академический Университет имени Ж.И. Алферова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1990456" y="5957868"/>
            <a:ext cx="706965" cy="242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9506857" y="2801257"/>
            <a:ext cx="544286" cy="4934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28023" y="5636661"/>
            <a:ext cx="124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Капля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87" y="2027110"/>
            <a:ext cx="4965719" cy="458544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72" y="2169969"/>
            <a:ext cx="2780669" cy="196879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6" b="21813"/>
          <a:stretch/>
        </p:blipFill>
        <p:spPr>
          <a:xfrm rot="5400000" flipV="1">
            <a:off x="4096234" y="3530050"/>
            <a:ext cx="3831369" cy="1509214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 flipV="1">
            <a:off x="5104856" y="4312051"/>
            <a:ext cx="706965" cy="77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19435" y="4092482"/>
            <a:ext cx="109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Вставки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GaPAs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>
            <a:off x="4980220" y="4738670"/>
            <a:ext cx="630573" cy="5418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1523702" y="2194899"/>
            <a:ext cx="1336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GaPAs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7327055" y="2129798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GaAs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85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73571" y="1122362"/>
            <a:ext cx="12170978" cy="904749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Измерительное оборудование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00D275A-4EB8-4456-8796-8A9A1DD0EC63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800080"/>
              </a:highlight>
            </a:endParaRPr>
          </a:p>
        </p:txBody>
      </p:sp>
      <p:pic>
        <p:nvPicPr>
          <p:cNvPr id="9" name="Picture 2" descr="Главная - Академический университет">
            <a:extLst>
              <a:ext uri="{FF2B5EF4-FFF2-40B4-BE49-F238E27FC236}">
                <a16:creationId xmlns:a16="http://schemas.microsoft.com/office/drawing/2014/main" id="{C36270A2-6DEB-456F-ADFC-E9FD2B2A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" y="66560"/>
            <a:ext cx="989242" cy="98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47B70B-01B4-4FAF-B089-02C5ED8660D2}"/>
              </a:ext>
            </a:extLst>
          </p:cNvPr>
          <p:cNvSpPr txBox="1"/>
          <p:nvPr/>
        </p:nvSpPr>
        <p:spPr>
          <a:xfrm>
            <a:off x="2082537" y="84127"/>
            <a:ext cx="8026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Академический Университет имени Ж.И. Алферова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9506857" y="2801257"/>
            <a:ext cx="544286" cy="4934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28728"/>
          <a:stretch/>
        </p:blipFill>
        <p:spPr>
          <a:xfrm>
            <a:off x="1793316" y="2166258"/>
            <a:ext cx="8437203" cy="45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400D275A-4EB8-4456-8796-8A9A1DD0EC63}"/>
                </a:ext>
              </a:extLst>
            </p:cNvPr>
            <p:cNvSpPr/>
            <p:nvPr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highlight>
                  <a:srgbClr val="800080"/>
                </a:highlight>
              </a:endParaRPr>
            </a:p>
          </p:txBody>
        </p:sp>
        <p:pic>
          <p:nvPicPr>
            <p:cNvPr id="7" name="Picture 2" descr="Главная - Академический университет">
              <a:extLst>
                <a:ext uri="{FF2B5EF4-FFF2-40B4-BE49-F238E27FC236}">
                  <a16:creationId xmlns:a16="http://schemas.microsoft.com/office/drawing/2014/main" id="{C36270A2-6DEB-456F-ADFC-E9FD2B2AB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12" y="66560"/>
              <a:ext cx="989242" cy="98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47B70B-01B4-4FAF-B089-02C5ED8660D2}"/>
                </a:ext>
              </a:extLst>
            </p:cNvPr>
            <p:cNvSpPr txBox="1"/>
            <p:nvPr/>
          </p:nvSpPr>
          <p:spPr>
            <a:xfrm>
              <a:off x="2082537" y="84127"/>
              <a:ext cx="80269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Академический Университет имени Ж.И. Алферова</a:t>
              </a:r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l="1802" t="9721" r="8354" b="1737"/>
          <a:stretch/>
        </p:blipFill>
        <p:spPr>
          <a:xfrm>
            <a:off x="6096000" y="2479148"/>
            <a:ext cx="5924330" cy="437885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t="8471" r="7456"/>
          <a:stretch/>
        </p:blipFill>
        <p:spPr>
          <a:xfrm>
            <a:off x="0" y="2450372"/>
            <a:ext cx="5941984" cy="440762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9" t="12491" r="54368" b="43579"/>
          <a:stretch/>
        </p:blipFill>
        <p:spPr>
          <a:xfrm>
            <a:off x="6954095" y="2688781"/>
            <a:ext cx="1797032" cy="1453414"/>
          </a:xfrm>
          <a:prstGeom prst="rect">
            <a:avLst/>
          </a:prstGeom>
        </p:spPr>
      </p:pic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-73571" y="1122362"/>
            <a:ext cx="12170978" cy="904749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Спектры фотолюминесценции</a:t>
            </a:r>
            <a:b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гетероструктурированных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ННК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GaPAs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ННК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GaAs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43382" y="1884799"/>
            <a:ext cx="110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GaAs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79769" y="1899187"/>
            <a:ext cx="183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GaPAs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1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pole Y_monitor_2 675 nm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8166.625"/>
                </p14:media>
              </p:ext>
            </p:extLst>
          </p:nvPr>
        </p:nvPicPr>
        <p:blipFill>
          <a:blip r:embed="rId6">
            <a:lum contrast="-2000"/>
          </a:blip>
          <a:stretch>
            <a:fillRect/>
          </a:stretch>
        </p:blipFill>
        <p:spPr>
          <a:xfrm rot="-5400000">
            <a:off x="1789030" y="589903"/>
            <a:ext cx="2142000" cy="50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776" y="1384728"/>
            <a:ext cx="447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Диполи ориентированы параллельно оси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00D275A-4EB8-4456-8796-8A9A1DD0EC63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800080"/>
              </a:highlight>
            </a:endParaRPr>
          </a:p>
        </p:txBody>
      </p:sp>
      <p:pic>
        <p:nvPicPr>
          <p:cNvPr id="7" name="Picture 2" descr="Главная - Академический университет">
            <a:extLst>
              <a:ext uri="{FF2B5EF4-FFF2-40B4-BE49-F238E27FC236}">
                <a16:creationId xmlns:a16="http://schemas.microsoft.com/office/drawing/2014/main" id="{C36270A2-6DEB-456F-ADFC-E9FD2B2A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" y="66560"/>
            <a:ext cx="989242" cy="98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47B70B-01B4-4FAF-B089-02C5ED8660D2}"/>
              </a:ext>
            </a:extLst>
          </p:cNvPr>
          <p:cNvSpPr txBox="1"/>
          <p:nvPr/>
        </p:nvSpPr>
        <p:spPr>
          <a:xfrm>
            <a:off x="2082537" y="84127"/>
            <a:ext cx="8026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Академический Университет имени Ж.И. Алферова</a:t>
            </a:r>
          </a:p>
        </p:txBody>
      </p:sp>
      <p:pic>
        <p:nvPicPr>
          <p:cNvPr id="11" name="Dipole Y_Cross-section movie x7 z paralle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54624.958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7753996" y="589789"/>
            <a:ext cx="2142228" cy="5040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682057" y="1660696"/>
            <a:ext cx="4446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Диполи ориентированы параллельно оси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31103" y="1145085"/>
            <a:ext cx="10491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 сигнала ФЛ по ННК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GaPAs</a:t>
            </a:r>
            <a:endParaRPr lang="ru-RU" sz="2800" b="1" dirty="0"/>
          </a:p>
        </p:txBody>
      </p:sp>
      <p:pic>
        <p:nvPicPr>
          <p:cNvPr id="14" name="Dipole Y_Cross-section movie x7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209208.291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 flipH="1" flipV="1">
            <a:off x="4739059" y="3201934"/>
            <a:ext cx="2142000" cy="50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98546" y="4004602"/>
            <a:ext cx="499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Диполи ориентированы параллельно оси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394450" y="2867399"/>
            <a:ext cx="4917640" cy="46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31103" y="2867398"/>
            <a:ext cx="4904054" cy="46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3397249" y="5488724"/>
            <a:ext cx="4927729" cy="46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3322318" y="5462590"/>
            <a:ext cx="93982" cy="49407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351092" y="2850360"/>
            <a:ext cx="93982" cy="49407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6314439" y="2850360"/>
            <a:ext cx="93982" cy="49407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4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5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00D275A-4EB8-4456-8796-8A9A1DD0EC63}"/>
                </a:ext>
              </a:extLst>
            </p:cNvPr>
            <p:cNvSpPr/>
            <p:nvPr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highlight>
                  <a:srgbClr val="800080"/>
                </a:highlight>
              </a:endParaRPr>
            </a:p>
          </p:txBody>
        </p:sp>
        <p:pic>
          <p:nvPicPr>
            <p:cNvPr id="6" name="Picture 2" descr="Главная - Академический университет">
              <a:extLst>
                <a:ext uri="{FF2B5EF4-FFF2-40B4-BE49-F238E27FC236}">
                  <a16:creationId xmlns:a16="http://schemas.microsoft.com/office/drawing/2014/main" id="{C36270A2-6DEB-456F-ADFC-E9FD2B2AB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12" y="66560"/>
              <a:ext cx="989242" cy="98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47B70B-01B4-4FAF-B089-02C5ED8660D2}"/>
                </a:ext>
              </a:extLst>
            </p:cNvPr>
            <p:cNvSpPr txBox="1"/>
            <p:nvPr/>
          </p:nvSpPr>
          <p:spPr>
            <a:xfrm>
              <a:off x="2082537" y="84127"/>
              <a:ext cx="80269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Академический Университет имени Ж.И. Алферова</a:t>
              </a: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DBA0A0-FA3E-4447-9C17-477DFACE9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5" t="12084" r="39154" b="43611"/>
          <a:stretch/>
        </p:blipFill>
        <p:spPr>
          <a:xfrm>
            <a:off x="138213" y="1864624"/>
            <a:ext cx="5603368" cy="48976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Прямоугольник 13"/>
          <p:cNvSpPr/>
          <p:nvPr/>
        </p:nvSpPr>
        <p:spPr>
          <a:xfrm>
            <a:off x="1203747" y="3771928"/>
            <a:ext cx="1221751" cy="1114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2425498" y="4902809"/>
            <a:ext cx="317928" cy="6655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59514" y="5568347"/>
            <a:ext cx="2818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Область сканирования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53572D-78E5-4BD5-8DB6-0A806F083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t="34166" r="62187" b="26250"/>
          <a:stretch/>
        </p:blipFill>
        <p:spPr>
          <a:xfrm>
            <a:off x="2830131" y="2063102"/>
            <a:ext cx="2696288" cy="21182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9EEDD14-FFA7-4D7B-873B-CF83C7FE4A38}"/>
              </a:ext>
            </a:extLst>
          </p:cNvPr>
          <p:cNvGrpSpPr/>
          <p:nvPr/>
        </p:nvGrpSpPr>
        <p:grpSpPr>
          <a:xfrm>
            <a:off x="3223457" y="3410301"/>
            <a:ext cx="714375" cy="714375"/>
            <a:chOff x="4138610" y="2505074"/>
            <a:chExt cx="714375" cy="714375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1582112-37C7-4FE5-9B1B-BBA5F576290C}"/>
                </a:ext>
              </a:extLst>
            </p:cNvPr>
            <p:cNvCxnSpPr/>
            <p:nvPr/>
          </p:nvCxnSpPr>
          <p:spPr>
            <a:xfrm>
              <a:off x="4490083" y="2505074"/>
              <a:ext cx="0" cy="7143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259DEBA-CA4D-4E10-AF25-398314A05C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5798" y="2505075"/>
              <a:ext cx="0" cy="7143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E6B0B70-CD4F-4848-AAD9-69C3A62D6A5B}"/>
              </a:ext>
            </a:extLst>
          </p:cNvPr>
          <p:cNvGrpSpPr/>
          <p:nvPr/>
        </p:nvGrpSpPr>
        <p:grpSpPr>
          <a:xfrm>
            <a:off x="3744865" y="2639250"/>
            <a:ext cx="714375" cy="714375"/>
            <a:chOff x="4138610" y="2505074"/>
            <a:chExt cx="714375" cy="714375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C5D2F97-880B-4E36-A774-D0EA9DAABC25}"/>
                </a:ext>
              </a:extLst>
            </p:cNvPr>
            <p:cNvCxnSpPr/>
            <p:nvPr/>
          </p:nvCxnSpPr>
          <p:spPr>
            <a:xfrm>
              <a:off x="4490083" y="2505074"/>
              <a:ext cx="0" cy="714375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432AB478-8AC7-41A6-A878-3172692AD3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5798" y="2505075"/>
              <a:ext cx="0" cy="714375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830E139-6B5B-41D3-B59A-FFD260E0D987}"/>
              </a:ext>
            </a:extLst>
          </p:cNvPr>
          <p:cNvGrpSpPr/>
          <p:nvPr/>
        </p:nvGrpSpPr>
        <p:grpSpPr>
          <a:xfrm>
            <a:off x="4097003" y="2064187"/>
            <a:ext cx="714375" cy="714375"/>
            <a:chOff x="4138610" y="2505074"/>
            <a:chExt cx="714375" cy="714375"/>
          </a:xfrm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48DEF100-6B0F-4658-91D6-3718E0EB66B9}"/>
                </a:ext>
              </a:extLst>
            </p:cNvPr>
            <p:cNvCxnSpPr/>
            <p:nvPr/>
          </p:nvCxnSpPr>
          <p:spPr>
            <a:xfrm>
              <a:off x="4490083" y="2505074"/>
              <a:ext cx="0" cy="714375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C5482C12-7A37-47EC-95BC-0A22F8CDF1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5798" y="2505075"/>
              <a:ext cx="0" cy="714375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605C57A-F8DC-474D-97F1-9DEE43B48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891" y="1864623"/>
            <a:ext cx="6286061" cy="48976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4" name="Прямоугольник 33"/>
          <p:cNvSpPr/>
          <p:nvPr/>
        </p:nvSpPr>
        <p:spPr>
          <a:xfrm>
            <a:off x="431103" y="1145085"/>
            <a:ext cx="10491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Карты интегральной интенсивности ФЛ ННК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GaAs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60395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00D275A-4EB8-4456-8796-8A9A1DD0EC63}"/>
                </a:ext>
              </a:extLst>
            </p:cNvPr>
            <p:cNvSpPr/>
            <p:nvPr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highlight>
                  <a:srgbClr val="800080"/>
                </a:highlight>
              </a:endParaRPr>
            </a:p>
          </p:txBody>
        </p:sp>
        <p:pic>
          <p:nvPicPr>
            <p:cNvPr id="6" name="Picture 2" descr="Главная - Академический университет">
              <a:extLst>
                <a:ext uri="{FF2B5EF4-FFF2-40B4-BE49-F238E27FC236}">
                  <a16:creationId xmlns:a16="http://schemas.microsoft.com/office/drawing/2014/main" id="{C36270A2-6DEB-456F-ADFC-E9FD2B2AB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12" y="66560"/>
              <a:ext cx="989242" cy="98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47B70B-01B4-4FAF-B089-02C5ED8660D2}"/>
                </a:ext>
              </a:extLst>
            </p:cNvPr>
            <p:cNvSpPr txBox="1"/>
            <p:nvPr/>
          </p:nvSpPr>
          <p:spPr>
            <a:xfrm>
              <a:off x="2082537" y="84127"/>
              <a:ext cx="80269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Академический Университет имени Ж.И. Алферова</a:t>
              </a:r>
            </a:p>
          </p:txBody>
        </p:sp>
      </p:grpSp>
      <p:sp>
        <p:nvSpPr>
          <p:cNvPr id="34" name="Прямоугольник 33"/>
          <p:cNvSpPr/>
          <p:nvPr/>
        </p:nvSpPr>
        <p:spPr>
          <a:xfrm>
            <a:off x="431103" y="1145085"/>
            <a:ext cx="10491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Карты интегральной интенсивности ФЛ ННК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GaPAs</a:t>
            </a:r>
            <a:endParaRPr lang="ru-RU" sz="28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92" y="1668305"/>
            <a:ext cx="8556171" cy="51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1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8900859-8E34-44E5-B942-BD7ABF2EF7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1" t="12296" r="48917" b="54963"/>
          <a:stretch/>
        </p:blipFill>
        <p:spPr>
          <a:xfrm>
            <a:off x="123587" y="1867115"/>
            <a:ext cx="5617994" cy="4911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4" name="Группа 3"/>
          <p:cNvGrpSpPr/>
          <p:nvPr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00D275A-4EB8-4456-8796-8A9A1DD0EC63}"/>
                </a:ext>
              </a:extLst>
            </p:cNvPr>
            <p:cNvSpPr/>
            <p:nvPr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highlight>
                  <a:srgbClr val="800080"/>
                </a:highlight>
              </a:endParaRPr>
            </a:p>
          </p:txBody>
        </p:sp>
        <p:pic>
          <p:nvPicPr>
            <p:cNvPr id="6" name="Picture 2" descr="Главная - Академический университет">
              <a:extLst>
                <a:ext uri="{FF2B5EF4-FFF2-40B4-BE49-F238E27FC236}">
                  <a16:creationId xmlns:a16="http://schemas.microsoft.com/office/drawing/2014/main" id="{C36270A2-6DEB-456F-ADFC-E9FD2B2AB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12" y="66560"/>
              <a:ext cx="989242" cy="98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47B70B-01B4-4FAF-B089-02C5ED8660D2}"/>
                </a:ext>
              </a:extLst>
            </p:cNvPr>
            <p:cNvSpPr txBox="1"/>
            <p:nvPr/>
          </p:nvSpPr>
          <p:spPr>
            <a:xfrm>
              <a:off x="2082537" y="84127"/>
              <a:ext cx="80269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Академический Университет имени Ж.И. Алферова</a:t>
              </a:r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2608447" y="4323486"/>
            <a:ext cx="1225886" cy="1330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3834333" y="5653500"/>
            <a:ext cx="317928" cy="440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42880" y="6094491"/>
            <a:ext cx="2818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Область сканирования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605C57A-F8DC-474D-97F1-9DEE43B4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891" y="1864623"/>
            <a:ext cx="6286061" cy="48976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4" name="Прямоугольник 33"/>
          <p:cNvSpPr/>
          <p:nvPr/>
        </p:nvSpPr>
        <p:spPr>
          <a:xfrm>
            <a:off x="431103" y="1145085"/>
            <a:ext cx="10491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Карты интегральной интенсивности ФЛ ННК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GaPAs</a:t>
            </a:r>
            <a:endParaRPr lang="ru-RU" sz="2800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6CF5C3A-3041-4489-9CAB-96B81DAFAA24}"/>
              </a:ext>
            </a:extLst>
          </p:cNvPr>
          <p:cNvGrpSpPr/>
          <p:nvPr/>
        </p:nvGrpSpPr>
        <p:grpSpPr>
          <a:xfrm>
            <a:off x="241300" y="2088682"/>
            <a:ext cx="2321640" cy="4545093"/>
            <a:chOff x="3525520" y="650240"/>
            <a:chExt cx="2184400" cy="4338320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F802E888-046E-4C1D-BA13-82B554BFF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0" t="14963" r="71834" b="21777"/>
            <a:stretch/>
          </p:blipFill>
          <p:spPr>
            <a:xfrm>
              <a:off x="3525520" y="650240"/>
              <a:ext cx="2184400" cy="4338320"/>
            </a:xfrm>
            <a:prstGeom prst="rect">
              <a:avLst/>
            </a:prstGeom>
          </p:spPr>
        </p:pic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89E9936D-45F5-4DDA-A060-7A6D66AD47BC}"/>
                </a:ext>
              </a:extLst>
            </p:cNvPr>
            <p:cNvGrpSpPr/>
            <p:nvPr/>
          </p:nvGrpSpPr>
          <p:grpSpPr>
            <a:xfrm>
              <a:off x="4587240" y="4274185"/>
              <a:ext cx="714375" cy="714375"/>
              <a:chOff x="4138610" y="2505074"/>
              <a:chExt cx="714375" cy="714375"/>
            </a:xfrm>
          </p:grpSpPr>
          <p:cxnSp>
            <p:nvCxnSpPr>
              <p:cNvPr id="40" name="Прямая соединительная линия 39">
                <a:extLst>
                  <a:ext uri="{FF2B5EF4-FFF2-40B4-BE49-F238E27FC236}">
                    <a16:creationId xmlns:a16="http://schemas.microsoft.com/office/drawing/2014/main" id="{9FEC4A14-8447-46EE-9765-7490FCB2A0EB}"/>
                  </a:ext>
                </a:extLst>
              </p:cNvPr>
              <p:cNvCxnSpPr/>
              <p:nvPr/>
            </p:nvCxnSpPr>
            <p:spPr>
              <a:xfrm>
                <a:off x="4490083" y="2505074"/>
                <a:ext cx="0" cy="714375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54512ED2-4FD5-4FED-ACED-2AC738ADC0A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95798" y="2505075"/>
                <a:ext cx="0" cy="714375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0099E82E-2C7C-428C-8C99-E9E14AD91F66}"/>
                </a:ext>
              </a:extLst>
            </p:cNvPr>
            <p:cNvGrpSpPr/>
            <p:nvPr/>
          </p:nvGrpSpPr>
          <p:grpSpPr>
            <a:xfrm>
              <a:off x="4019867" y="1869439"/>
              <a:ext cx="714375" cy="714375"/>
              <a:chOff x="4138610" y="2505074"/>
              <a:chExt cx="714375" cy="714375"/>
            </a:xfrm>
          </p:grpSpPr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9CFDF01D-DD0C-484F-9CD2-DC4D0F55741B}"/>
                  </a:ext>
                </a:extLst>
              </p:cNvPr>
              <p:cNvCxnSpPr/>
              <p:nvPr/>
            </p:nvCxnSpPr>
            <p:spPr>
              <a:xfrm>
                <a:off x="4490083" y="2505074"/>
                <a:ext cx="0" cy="714375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97181106-4094-44F1-8C1C-4751AEA2E3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95798" y="2505075"/>
                <a:ext cx="0" cy="714375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E39853C8-B6BA-45F8-AACB-B6CA99659FA6}"/>
                </a:ext>
              </a:extLst>
            </p:cNvPr>
            <p:cNvGrpSpPr/>
            <p:nvPr/>
          </p:nvGrpSpPr>
          <p:grpSpPr>
            <a:xfrm>
              <a:off x="3636645" y="902652"/>
              <a:ext cx="714375" cy="714375"/>
              <a:chOff x="4138610" y="2505074"/>
              <a:chExt cx="714375" cy="714375"/>
            </a:xfrm>
          </p:grpSpPr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3FD36468-2CBE-495D-9962-FD878227B793}"/>
                  </a:ext>
                </a:extLst>
              </p:cNvPr>
              <p:cNvCxnSpPr/>
              <p:nvPr/>
            </p:nvCxnSpPr>
            <p:spPr>
              <a:xfrm>
                <a:off x="4490083" y="2505074"/>
                <a:ext cx="0" cy="71437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Прямая соединительная линия 36">
                <a:extLst>
                  <a:ext uri="{FF2B5EF4-FFF2-40B4-BE49-F238E27FC236}">
                    <a16:creationId xmlns:a16="http://schemas.microsoft.com/office/drawing/2014/main" id="{CF6E2576-3521-41A2-BC12-EF73A90685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95798" y="2505075"/>
                <a:ext cx="0" cy="71437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95C6E508-7AA7-41AE-80A3-B6A291182933}"/>
              </a:ext>
            </a:extLst>
          </p:cNvPr>
          <p:cNvGrpSpPr/>
          <p:nvPr/>
        </p:nvGrpSpPr>
        <p:grpSpPr>
          <a:xfrm>
            <a:off x="5877890" y="1864623"/>
            <a:ext cx="6286061" cy="4897685"/>
            <a:chOff x="5003754" y="859056"/>
            <a:chExt cx="3418886" cy="269750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F4DCD94A-1DF1-4D50-9F40-1D5825F0C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3754" y="859056"/>
              <a:ext cx="3418886" cy="269750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EBC480-F087-42E6-9265-B62F05EB55F2}"/>
                </a:ext>
              </a:extLst>
            </p:cNvPr>
            <p:cNvSpPr txBox="1"/>
            <p:nvPr/>
          </p:nvSpPr>
          <p:spPr>
            <a:xfrm>
              <a:off x="7559040" y="229616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x5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829605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691027"/>
            <a:ext cx="12067953" cy="4855029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ru-RU" dirty="0"/>
              <a:t>ННК </a:t>
            </a:r>
            <a:r>
              <a:rPr lang="en-US" dirty="0" err="1"/>
              <a:t>GaP</a:t>
            </a:r>
            <a:r>
              <a:rPr lang="en-US" dirty="0"/>
              <a:t> </a:t>
            </a:r>
            <a:r>
              <a:rPr lang="ru-RU" dirty="0"/>
              <a:t>можно использовать в качестве волноводов для фабрикации интегральных фотонных схем. 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Основываясь на результатах эксперимента и численного моделирования асимметрия системы, возникающая в результате наличия подложки, вызывает </a:t>
            </a:r>
            <a:r>
              <a:rPr lang="ru-RU" dirty="0" err="1"/>
              <a:t>делокализацию</a:t>
            </a:r>
            <a:r>
              <a:rPr lang="ru-RU" dirty="0"/>
              <a:t> фундаментальной моды на 111 и 143 </a:t>
            </a:r>
            <a:r>
              <a:rPr lang="ru-RU" dirty="0" err="1"/>
              <a:t>нм</a:t>
            </a:r>
            <a:r>
              <a:rPr lang="ru-RU" dirty="0"/>
              <a:t> при длине волны 532 и 632 </a:t>
            </a:r>
            <a:r>
              <a:rPr lang="ru-RU" dirty="0" err="1"/>
              <a:t>нм</a:t>
            </a:r>
            <a:r>
              <a:rPr lang="ru-RU" dirty="0"/>
              <a:t>, соответственно. 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На основании полученных  спектров ФЛ, измеренных на концах ННК </a:t>
            </a:r>
            <a:r>
              <a:rPr lang="en-US" dirty="0" err="1"/>
              <a:t>GaP</a:t>
            </a:r>
            <a:r>
              <a:rPr lang="en-US" dirty="0"/>
              <a:t>/</a:t>
            </a:r>
            <a:r>
              <a:rPr lang="en-US" dirty="0" err="1"/>
              <a:t>GaPAs</a:t>
            </a:r>
            <a:r>
              <a:rPr lang="en-US" dirty="0"/>
              <a:t>  </a:t>
            </a:r>
            <a:r>
              <a:rPr lang="ru-RU" dirty="0"/>
              <a:t>установлено, что капля галлия выступает как эффективный рефлектор. 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 С помощью карт интегральной интенсивности ФЛ было обнаружено, что сигнал полученный на ННК </a:t>
            </a:r>
            <a:r>
              <a:rPr lang="en-US" dirty="0" err="1"/>
              <a:t>GaP</a:t>
            </a:r>
            <a:r>
              <a:rPr lang="en-US" dirty="0"/>
              <a:t>/</a:t>
            </a:r>
            <a:r>
              <a:rPr lang="en-US" dirty="0" err="1"/>
              <a:t>GaPAs</a:t>
            </a:r>
            <a:r>
              <a:rPr lang="ru-RU" dirty="0"/>
              <a:t> модулирован в отличии от ННК </a:t>
            </a:r>
            <a:r>
              <a:rPr lang="en-US" dirty="0"/>
              <a:t>GaAs, </a:t>
            </a:r>
            <a:r>
              <a:rPr lang="ru-RU" dirty="0"/>
              <a:t>что говорит о том, что ННК </a:t>
            </a:r>
            <a:r>
              <a:rPr lang="en-US" dirty="0" err="1"/>
              <a:t>GaP</a:t>
            </a:r>
            <a:r>
              <a:rPr lang="en-US" dirty="0"/>
              <a:t>/</a:t>
            </a:r>
            <a:r>
              <a:rPr lang="en-US" dirty="0" err="1"/>
              <a:t>GaPAs</a:t>
            </a:r>
            <a:r>
              <a:rPr lang="en-US" dirty="0"/>
              <a:t> </a:t>
            </a:r>
            <a:r>
              <a:rPr lang="ru-RU" dirty="0"/>
              <a:t>выступает в роли резонатора Фабри-Перо.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00D275A-4EB8-4456-8796-8A9A1DD0EC63}"/>
                </a:ext>
              </a:extLst>
            </p:cNvPr>
            <p:cNvSpPr/>
            <p:nvPr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highlight>
                  <a:srgbClr val="800080"/>
                </a:highlight>
              </a:endParaRPr>
            </a:p>
          </p:txBody>
        </p:sp>
        <p:pic>
          <p:nvPicPr>
            <p:cNvPr id="6" name="Picture 2" descr="Главная - Академический университет">
              <a:extLst>
                <a:ext uri="{FF2B5EF4-FFF2-40B4-BE49-F238E27FC236}">
                  <a16:creationId xmlns:a16="http://schemas.microsoft.com/office/drawing/2014/main" id="{C36270A2-6DEB-456F-ADFC-E9FD2B2AB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12" y="66560"/>
              <a:ext cx="989242" cy="98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47B70B-01B4-4FAF-B089-02C5ED8660D2}"/>
                </a:ext>
              </a:extLst>
            </p:cNvPr>
            <p:cNvSpPr txBox="1"/>
            <p:nvPr/>
          </p:nvSpPr>
          <p:spPr>
            <a:xfrm>
              <a:off x="2082537" y="84127"/>
              <a:ext cx="80269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Академический Университет имени Ж.И. Алферова</a:t>
              </a:r>
            </a:p>
          </p:txBody>
        </p:sp>
      </p:grpSp>
      <p:sp>
        <p:nvSpPr>
          <p:cNvPr id="8" name="Прямоугольник 7"/>
          <p:cNvSpPr/>
          <p:nvPr/>
        </p:nvSpPr>
        <p:spPr>
          <a:xfrm>
            <a:off x="431103" y="1145085"/>
            <a:ext cx="10491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25058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332" y="1206490"/>
            <a:ext cx="3686234" cy="5309811"/>
          </a:xfrm>
          <a:prstGeom prst="rect">
            <a:avLst/>
          </a:prstGeom>
        </p:spPr>
      </p:pic>
      <p:grpSp>
        <p:nvGrpSpPr>
          <p:cNvPr id="4" name="Группа 3"/>
          <p:cNvGrpSpPr/>
          <p:nvPr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00D275A-4EB8-4456-8796-8A9A1DD0EC63}"/>
                </a:ext>
              </a:extLst>
            </p:cNvPr>
            <p:cNvSpPr/>
            <p:nvPr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highlight>
                  <a:srgbClr val="800080"/>
                </a:highlight>
              </a:endParaRPr>
            </a:p>
          </p:txBody>
        </p:sp>
        <p:pic>
          <p:nvPicPr>
            <p:cNvPr id="6" name="Picture 2" descr="Главная - Академический университет">
              <a:extLst>
                <a:ext uri="{FF2B5EF4-FFF2-40B4-BE49-F238E27FC236}">
                  <a16:creationId xmlns:a16="http://schemas.microsoft.com/office/drawing/2014/main" id="{C36270A2-6DEB-456F-ADFC-E9FD2B2AB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12" y="66560"/>
              <a:ext cx="989242" cy="98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47B70B-01B4-4FAF-B089-02C5ED8660D2}"/>
                </a:ext>
              </a:extLst>
            </p:cNvPr>
            <p:cNvSpPr txBox="1"/>
            <p:nvPr/>
          </p:nvSpPr>
          <p:spPr>
            <a:xfrm>
              <a:off x="2082537" y="84127"/>
              <a:ext cx="80269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Академический Университет имени Ж.И. Алферова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0802BB-2802-457A-A125-72587604A06B}"/>
              </a:ext>
            </a:extLst>
          </p:cNvPr>
          <p:cNvSpPr txBox="1"/>
          <p:nvPr/>
        </p:nvSpPr>
        <p:spPr>
          <a:xfrm>
            <a:off x="6613864" y="2778711"/>
            <a:ext cx="3686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Спасибо за внимание!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9C0FBF-804D-46AD-B1D5-CB210EF3D876}"/>
              </a:ext>
            </a:extLst>
          </p:cNvPr>
          <p:cNvSpPr/>
          <p:nvPr/>
        </p:nvSpPr>
        <p:spPr>
          <a:xfrm>
            <a:off x="2082537" y="1710840"/>
            <a:ext cx="1415266" cy="479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EC96B-13AA-40F6-B966-F5873B40D2B9}"/>
              </a:ext>
            </a:extLst>
          </p:cNvPr>
          <p:cNvSpPr txBox="1"/>
          <p:nvPr/>
        </p:nvSpPr>
        <p:spPr>
          <a:xfrm>
            <a:off x="1613878" y="1734923"/>
            <a:ext cx="2352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Вот тебе нитевидный </a:t>
            </a:r>
            <a:r>
              <a:rPr lang="ru-RU" sz="1400" dirty="0" err="1"/>
              <a:t>нанокристалл</a:t>
            </a:r>
            <a:endParaRPr lang="ru-RU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ECB1625-427E-40A5-8E5A-D7622712B91E}"/>
              </a:ext>
            </a:extLst>
          </p:cNvPr>
          <p:cNvSpPr/>
          <p:nvPr/>
        </p:nvSpPr>
        <p:spPr>
          <a:xfrm>
            <a:off x="3434422" y="3839919"/>
            <a:ext cx="1199721" cy="19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291B4-4A23-4F32-833E-FF945713A51E}"/>
              </a:ext>
            </a:extLst>
          </p:cNvPr>
          <p:cNvSpPr txBox="1"/>
          <p:nvPr/>
        </p:nvSpPr>
        <p:spPr>
          <a:xfrm>
            <a:off x="2790169" y="3781301"/>
            <a:ext cx="235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Но это же палка</a:t>
            </a:r>
          </a:p>
        </p:txBody>
      </p:sp>
    </p:spTree>
    <p:extLst>
      <p:ext uri="{BB962C8B-B14F-4D97-AF65-F5344CB8AC3E}">
        <p14:creationId xmlns:p14="http://schemas.microsoft.com/office/powerpoint/2010/main" val="229902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1156" y="1615758"/>
            <a:ext cx="5987575" cy="20162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400D275A-4EB8-4456-8796-8A9A1DD0EC63}"/>
                </a:ext>
              </a:extLst>
            </p:cNvPr>
            <p:cNvSpPr/>
            <p:nvPr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highlight>
                  <a:srgbClr val="800080"/>
                </a:highlight>
              </a:endParaRPr>
            </a:p>
          </p:txBody>
        </p:sp>
        <p:pic>
          <p:nvPicPr>
            <p:cNvPr id="7" name="Picture 2" descr="Главная - Академический университет">
              <a:extLst>
                <a:ext uri="{FF2B5EF4-FFF2-40B4-BE49-F238E27FC236}">
                  <a16:creationId xmlns:a16="http://schemas.microsoft.com/office/drawing/2014/main" id="{C36270A2-6DEB-456F-ADFC-E9FD2B2AB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12" y="66560"/>
              <a:ext cx="989242" cy="98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47B70B-01B4-4FAF-B089-02C5ED8660D2}"/>
                </a:ext>
              </a:extLst>
            </p:cNvPr>
            <p:cNvSpPr txBox="1"/>
            <p:nvPr/>
          </p:nvSpPr>
          <p:spPr>
            <a:xfrm>
              <a:off x="2082537" y="84127"/>
              <a:ext cx="80269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Академический Университет имени Ж.И. Алферова</a:t>
              </a: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99252B2-AB1E-4448-82C5-39183637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1" y="3239961"/>
            <a:ext cx="5390837" cy="32940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979D91-40BA-4F68-864F-1413DAEC6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855" y="4183761"/>
            <a:ext cx="6264048" cy="2674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C0C7C8-BC10-4CD5-BBB1-E3B64763E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90" t="47431"/>
          <a:stretch/>
        </p:blipFill>
        <p:spPr>
          <a:xfrm>
            <a:off x="6709144" y="1307803"/>
            <a:ext cx="4683606" cy="29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0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4648" y="1442885"/>
            <a:ext cx="11522703" cy="5115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  <a:endParaRPr lang="ru-RU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зучение и анализ оптических параметров ННК на основе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задачи:</a:t>
            </a:r>
          </a:p>
          <a:p>
            <a:pPr algn="just"/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Исследовать влияние латеральных размеров на волноводные свойства ННК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методами численного моделирования и экспериментально</a:t>
            </a:r>
            <a:endParaRPr lang="ru-RU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Сравнить картину люминесценции ННК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GaAs </a:t>
            </a:r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гетероструктурированными</a:t>
            </a:r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ННК на основе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помощью </a:t>
            </a:r>
            <a:r>
              <a:rPr lang="ru-RU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микроспектроскопии</a:t>
            </a:r>
            <a:r>
              <a:rPr lang="ru-RU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ФЛ и численного расчета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00D275A-4EB8-4456-8796-8A9A1DD0EC63}"/>
                </a:ext>
              </a:extLst>
            </p:cNvPr>
            <p:cNvSpPr/>
            <p:nvPr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highlight>
                  <a:srgbClr val="800080"/>
                </a:highlight>
              </a:endParaRPr>
            </a:p>
          </p:txBody>
        </p:sp>
        <p:pic>
          <p:nvPicPr>
            <p:cNvPr id="8" name="Picture 2" descr="Главная - Академический университет">
              <a:extLst>
                <a:ext uri="{FF2B5EF4-FFF2-40B4-BE49-F238E27FC236}">
                  <a16:creationId xmlns:a16="http://schemas.microsoft.com/office/drawing/2014/main" id="{C36270A2-6DEB-456F-ADFC-E9FD2B2AB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12" y="66560"/>
              <a:ext cx="989242" cy="98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47B70B-01B4-4FAF-B089-02C5ED8660D2}"/>
                </a:ext>
              </a:extLst>
            </p:cNvPr>
            <p:cNvSpPr txBox="1"/>
            <p:nvPr/>
          </p:nvSpPr>
          <p:spPr>
            <a:xfrm>
              <a:off x="2082537" y="84127"/>
              <a:ext cx="80269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Академический Университет имени Ж.И. Алферова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582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49" y="1791263"/>
            <a:ext cx="6147294" cy="48029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" y="1791264"/>
            <a:ext cx="6003637" cy="48029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0483" y="1122361"/>
            <a:ext cx="7598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образцов для исследования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00D275A-4EB8-4456-8796-8A9A1DD0EC63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800080"/>
              </a:highlight>
            </a:endParaRPr>
          </a:p>
        </p:txBody>
      </p:sp>
      <p:pic>
        <p:nvPicPr>
          <p:cNvPr id="12" name="Picture 2" descr="Главная - Академический университет">
            <a:extLst>
              <a:ext uri="{FF2B5EF4-FFF2-40B4-BE49-F238E27FC236}">
                <a16:creationId xmlns:a16="http://schemas.microsoft.com/office/drawing/2014/main" id="{C36270A2-6DEB-456F-ADFC-E9FD2B2A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" y="66560"/>
            <a:ext cx="989242" cy="98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47B70B-01B4-4FAF-B089-02C5ED8660D2}"/>
              </a:ext>
            </a:extLst>
          </p:cNvPr>
          <p:cNvSpPr txBox="1"/>
          <p:nvPr/>
        </p:nvSpPr>
        <p:spPr>
          <a:xfrm>
            <a:off x="2082537" y="84127"/>
            <a:ext cx="8026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Академический Университет имени Ж.И. Алферова</a:t>
            </a:r>
          </a:p>
        </p:txBody>
      </p:sp>
      <p:pic>
        <p:nvPicPr>
          <p:cNvPr id="15" name="Picture 12" descr="Silicon Nanowires Could Stretch Up to 23% Farther than Previously Thought -  News">
            <a:extLst>
              <a:ext uri="{FF2B5EF4-FFF2-40B4-BE49-F238E27FC236}">
                <a16:creationId xmlns:a16="http://schemas.microsoft.com/office/drawing/2014/main" id="{1CF6ACC1-C2E0-4AF1-905D-C87ADD75C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67" y="2081854"/>
            <a:ext cx="2492577" cy="19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46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3855" y="1141099"/>
            <a:ext cx="12205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волноводного эффекта в ННК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00D275A-4EB8-4456-8796-8A9A1DD0EC63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800080"/>
              </a:highlight>
            </a:endParaRPr>
          </a:p>
        </p:txBody>
      </p:sp>
      <p:pic>
        <p:nvPicPr>
          <p:cNvPr id="16" name="Picture 2" descr="Главная - Академический университет">
            <a:extLst>
              <a:ext uri="{FF2B5EF4-FFF2-40B4-BE49-F238E27FC236}">
                <a16:creationId xmlns:a16="http://schemas.microsoft.com/office/drawing/2014/main" id="{C36270A2-6DEB-456F-ADFC-E9FD2B2A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" y="66560"/>
            <a:ext cx="989242" cy="98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47B70B-01B4-4FAF-B089-02C5ED8660D2}"/>
              </a:ext>
            </a:extLst>
          </p:cNvPr>
          <p:cNvSpPr txBox="1"/>
          <p:nvPr/>
        </p:nvSpPr>
        <p:spPr>
          <a:xfrm>
            <a:off x="2082537" y="84127"/>
            <a:ext cx="8026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Академический Университет имени Ж.И. Алферова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t="9586" r="74859" b="54869"/>
          <a:stretch/>
        </p:blipFill>
        <p:spPr>
          <a:xfrm rot="10800000">
            <a:off x="1673700" y="4294321"/>
            <a:ext cx="2562360" cy="2375094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0" t="12248" r="50417" b="40382"/>
          <a:stretch/>
        </p:blipFill>
        <p:spPr>
          <a:xfrm>
            <a:off x="7350237" y="1845103"/>
            <a:ext cx="2538046" cy="2101042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4" t="23256" r="48546" b="24806"/>
          <a:stretch/>
        </p:blipFill>
        <p:spPr>
          <a:xfrm>
            <a:off x="1674322" y="1845103"/>
            <a:ext cx="2573244" cy="2101042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6"/>
          <a:srcRect l="2342" t="16600" r="59201" b="36832"/>
          <a:stretch/>
        </p:blipFill>
        <p:spPr>
          <a:xfrm>
            <a:off x="7350237" y="4294320"/>
            <a:ext cx="2538046" cy="2375096"/>
          </a:xfrm>
          <a:prstGeom prst="rect">
            <a:avLst/>
          </a:prstGeom>
        </p:spPr>
      </p:pic>
      <p:sp>
        <p:nvSpPr>
          <p:cNvPr id="34" name="Овал 33"/>
          <p:cNvSpPr/>
          <p:nvPr/>
        </p:nvSpPr>
        <p:spPr>
          <a:xfrm>
            <a:off x="2609413" y="4481696"/>
            <a:ext cx="442864" cy="39865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2354564" y="3413125"/>
            <a:ext cx="442864" cy="39865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/>
          <p:cNvSpPr txBox="1"/>
          <p:nvPr/>
        </p:nvSpPr>
        <p:spPr>
          <a:xfrm>
            <a:off x="5267062" y="2570615"/>
            <a:ext cx="1080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532</a:t>
            </a:r>
            <a:r>
              <a:rPr lang="ru-RU" sz="2400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endParaRPr lang="ru-RU" sz="2400" i="1" dirty="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67062" y="5150250"/>
            <a:ext cx="115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endParaRPr lang="ru-RU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3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0" y="0"/>
            <a:ext cx="12192000" cy="1122363"/>
            <a:chOff x="0" y="0"/>
            <a:chExt cx="12192000" cy="1122363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400D275A-4EB8-4456-8796-8A9A1DD0EC63}"/>
                </a:ext>
              </a:extLst>
            </p:cNvPr>
            <p:cNvSpPr/>
            <p:nvPr/>
          </p:nvSpPr>
          <p:spPr>
            <a:xfrm>
              <a:off x="0" y="0"/>
              <a:ext cx="12192000" cy="11223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highlight>
                  <a:srgbClr val="800080"/>
                </a:highlight>
              </a:endParaRPr>
            </a:p>
          </p:txBody>
        </p:sp>
        <p:pic>
          <p:nvPicPr>
            <p:cNvPr id="7" name="Picture 2" descr="Главная - Академический университет">
              <a:extLst>
                <a:ext uri="{FF2B5EF4-FFF2-40B4-BE49-F238E27FC236}">
                  <a16:creationId xmlns:a16="http://schemas.microsoft.com/office/drawing/2014/main" id="{C36270A2-6DEB-456F-ADFC-E9FD2B2AB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12" y="66560"/>
              <a:ext cx="989242" cy="98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47B70B-01B4-4FAF-B089-02C5ED8660D2}"/>
                </a:ext>
              </a:extLst>
            </p:cNvPr>
            <p:cNvSpPr txBox="1"/>
            <p:nvPr/>
          </p:nvSpPr>
          <p:spPr>
            <a:xfrm>
              <a:off x="2082537" y="84127"/>
              <a:ext cx="80269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Академический Университет имени Ж.И. Алферова</a:t>
              </a:r>
            </a:p>
          </p:txBody>
        </p:sp>
      </p:grp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3792" r="7061" b="4501"/>
          <a:stretch/>
        </p:blipFill>
        <p:spPr>
          <a:xfrm>
            <a:off x="420654" y="1787430"/>
            <a:ext cx="5969514" cy="4936329"/>
          </a:xfrm>
          <a:prstGeom prst="rect">
            <a:avLst/>
          </a:prstGeom>
        </p:spPr>
      </p:pic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945853"/>
              </p:ext>
            </p:extLst>
          </p:nvPr>
        </p:nvGraphicFramePr>
        <p:xfrm>
          <a:off x="7258494" y="3143074"/>
          <a:ext cx="40651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590">
                  <a:extLst>
                    <a:ext uri="{9D8B030D-6E8A-4147-A177-3AD203B41FA5}">
                      <a16:colId xmlns:a16="http://schemas.microsoft.com/office/drawing/2014/main" val="3413565947"/>
                    </a:ext>
                  </a:extLst>
                </a:gridCol>
                <a:gridCol w="2032590">
                  <a:extLst>
                    <a:ext uri="{9D8B030D-6E8A-4147-A177-3AD203B41FA5}">
                      <a16:colId xmlns:a16="http://schemas.microsoft.com/office/drawing/2014/main" val="999174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Длина</a:t>
                      </a:r>
                      <a:r>
                        <a:rPr lang="ru-RU" baseline="0" dirty="0">
                          <a:solidFill>
                            <a:schemeClr val="tx1"/>
                          </a:solidFill>
                        </a:rPr>
                        <a:t> волны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Отсечка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11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532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нм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98-111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нм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404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632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нм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127-143</a:t>
                      </a:r>
                      <a:r>
                        <a:rPr lang="ru-RU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baseline="0" dirty="0" err="1">
                          <a:solidFill>
                            <a:schemeClr val="tx1"/>
                          </a:solidFill>
                        </a:rPr>
                        <a:t>нм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7473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61E2AD-E3BB-6229-D1DA-38D0F850BA19}"/>
              </a:ext>
            </a:extLst>
          </p:cNvPr>
          <p:cNvSpPr txBox="1"/>
          <p:nvPr/>
        </p:nvSpPr>
        <p:spPr>
          <a:xfrm>
            <a:off x="-13855" y="1141099"/>
            <a:ext cx="12205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волноводного эффекта в ННК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34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31" y="1122362"/>
            <a:ext cx="12111588" cy="578848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интенсивности электрического поля в поперечном сечении ННК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D275A-4EB8-4456-8796-8A9A1DD0EC63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800080"/>
              </a:highlight>
            </a:endParaRPr>
          </a:p>
        </p:txBody>
      </p:sp>
      <p:pic>
        <p:nvPicPr>
          <p:cNvPr id="5" name="Picture 2" descr="Главная - Академический университет">
            <a:extLst>
              <a:ext uri="{FF2B5EF4-FFF2-40B4-BE49-F238E27FC236}">
                <a16:creationId xmlns:a16="http://schemas.microsoft.com/office/drawing/2014/main" id="{C36270A2-6DEB-456F-ADFC-E9FD2B2A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" y="66560"/>
            <a:ext cx="989242" cy="98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47B70B-01B4-4FAF-B089-02C5ED8660D2}"/>
              </a:ext>
            </a:extLst>
          </p:cNvPr>
          <p:cNvSpPr txBox="1"/>
          <p:nvPr/>
        </p:nvSpPr>
        <p:spPr>
          <a:xfrm>
            <a:off x="2082537" y="84127"/>
            <a:ext cx="8026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Академический Университет имени Ж.И. Алферова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532" y="1745037"/>
            <a:ext cx="4036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длины волны </a:t>
            </a:r>
            <a:r>
              <a:rPr lang="en-US" sz="2400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532</a:t>
            </a:r>
            <a:r>
              <a:rPr lang="ru-RU" sz="2400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sz="2400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(98-111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i="1" dirty="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3983" y="2477300"/>
            <a:ext cx="349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000" y="2250000"/>
            <a:ext cx="6185489" cy="4267988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982176B-0B6E-D657-7CAF-901910F4DAC1}"/>
              </a:ext>
            </a:extLst>
          </p:cNvPr>
          <p:cNvGrpSpPr/>
          <p:nvPr/>
        </p:nvGrpSpPr>
        <p:grpSpPr>
          <a:xfrm>
            <a:off x="4480960" y="1784902"/>
            <a:ext cx="7165645" cy="5195385"/>
            <a:chOff x="4480960" y="1784902"/>
            <a:chExt cx="7165645" cy="5195385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178" y="4232338"/>
              <a:ext cx="3949794" cy="2725358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960" y="4216961"/>
              <a:ext cx="3960000" cy="2763326"/>
            </a:xfrm>
            <a:prstGeom prst="rect">
              <a:avLst/>
            </a:prstGeom>
          </p:spPr>
        </p:pic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178" y="1790650"/>
              <a:ext cx="3953427" cy="274073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960" y="1784902"/>
              <a:ext cx="3960000" cy="2732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09037" y="1801160"/>
              <a:ext cx="1635921" cy="39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127 </a:t>
              </a:r>
              <a:r>
                <a:rPr lang="ru-RU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нм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04711" y="4326172"/>
              <a:ext cx="1682704" cy="41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142 </a:t>
              </a:r>
              <a:r>
                <a:rPr lang="ru-RU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нм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74249" y="4345336"/>
              <a:ext cx="139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162 </a:t>
              </a:r>
              <a:r>
                <a:rPr lang="ru-RU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нм</a:t>
              </a:r>
              <a:endParaRPr lang="ru-R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03389" y="1801160"/>
              <a:ext cx="1291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нм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595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C724C19-E66D-29E0-AE5C-DCEA55253883}"/>
              </a:ext>
            </a:extLst>
          </p:cNvPr>
          <p:cNvSpPr>
            <a:spLocks/>
          </p:cNvSpPr>
          <p:nvPr/>
        </p:nvSpPr>
        <p:spPr>
          <a:xfrm>
            <a:off x="5807542" y="4341349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162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A3211B6-720D-F63C-858B-3E4F405823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45" y="4227472"/>
            <a:ext cx="3964575" cy="2735556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17F1144-0B44-B4AC-FADC-455BF1336DC7}"/>
              </a:ext>
            </a:extLst>
          </p:cNvPr>
          <p:cNvSpPr/>
          <p:nvPr/>
        </p:nvSpPr>
        <p:spPr>
          <a:xfrm>
            <a:off x="8960182" y="4332636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180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5ACAA33-7AA0-6827-062A-A113691061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45" y="4256973"/>
            <a:ext cx="3930509" cy="2712051"/>
          </a:xfrm>
          <a:prstGeom prst="rect">
            <a:avLst/>
          </a:prstGeom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58E6387-3D45-2F5B-E41D-8703CF08EEEC}"/>
              </a:ext>
            </a:extLst>
          </p:cNvPr>
          <p:cNvSpPr/>
          <p:nvPr/>
        </p:nvSpPr>
        <p:spPr>
          <a:xfrm>
            <a:off x="9004609" y="1806027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156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EE97448-90BC-16F5-D1B6-36F12204E2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87" y="1798874"/>
            <a:ext cx="3939751" cy="2718428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916616A-6101-4F3A-E555-884EE3B19314}"/>
              </a:ext>
            </a:extLst>
          </p:cNvPr>
          <p:cNvSpPr/>
          <p:nvPr/>
        </p:nvSpPr>
        <p:spPr>
          <a:xfrm>
            <a:off x="5807542" y="1808154"/>
            <a:ext cx="1367168" cy="419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148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3E7C042-13C7-7CA8-2E6A-85A8FC97A8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32" y="1791351"/>
            <a:ext cx="3960000" cy="2742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31" y="1122362"/>
            <a:ext cx="12111588" cy="578848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интенсивности электрического поля в поперечном сечении ННК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D275A-4EB8-4456-8796-8A9A1DD0EC63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800080"/>
              </a:highlight>
            </a:endParaRPr>
          </a:p>
        </p:txBody>
      </p:sp>
      <p:pic>
        <p:nvPicPr>
          <p:cNvPr id="5" name="Picture 2" descr="Главная - Академический университет">
            <a:extLst>
              <a:ext uri="{FF2B5EF4-FFF2-40B4-BE49-F238E27FC236}">
                <a16:creationId xmlns:a16="http://schemas.microsoft.com/office/drawing/2014/main" id="{C36270A2-6DEB-456F-ADFC-E9FD2B2A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" y="66560"/>
            <a:ext cx="989242" cy="98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47B70B-01B4-4FAF-B089-02C5ED8660D2}"/>
              </a:ext>
            </a:extLst>
          </p:cNvPr>
          <p:cNvSpPr txBox="1"/>
          <p:nvPr/>
        </p:nvSpPr>
        <p:spPr>
          <a:xfrm>
            <a:off x="2082537" y="84127"/>
            <a:ext cx="8026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Академический Университет имени Ж.И. Алферова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532" y="1745037"/>
            <a:ext cx="4036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длины волны </a:t>
            </a: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(127-143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i="1" dirty="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3983" y="2477300"/>
            <a:ext cx="349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498D04F-1FE4-F553-4EB5-8036B29E6E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000" y="2248274"/>
            <a:ext cx="6185489" cy="42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3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D275A-4EB8-4456-8796-8A9A1DD0EC63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800080"/>
              </a:highlight>
            </a:endParaRPr>
          </a:p>
        </p:txBody>
      </p:sp>
      <p:pic>
        <p:nvPicPr>
          <p:cNvPr id="5" name="Picture 2" descr="Главная - Академический университет">
            <a:extLst>
              <a:ext uri="{FF2B5EF4-FFF2-40B4-BE49-F238E27FC236}">
                <a16:creationId xmlns:a16="http://schemas.microsoft.com/office/drawing/2014/main" id="{C36270A2-6DEB-456F-ADFC-E9FD2B2A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" y="66560"/>
            <a:ext cx="989242" cy="98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47B70B-01B4-4FAF-B089-02C5ED8660D2}"/>
              </a:ext>
            </a:extLst>
          </p:cNvPr>
          <p:cNvSpPr txBox="1"/>
          <p:nvPr/>
        </p:nvSpPr>
        <p:spPr>
          <a:xfrm>
            <a:off x="2082537" y="84127"/>
            <a:ext cx="8026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Академический Университет имени Ж.И. Алферова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t="6168" r="11606" b="4185"/>
          <a:stretch/>
        </p:blipFill>
        <p:spPr>
          <a:xfrm>
            <a:off x="2512193" y="1701210"/>
            <a:ext cx="6390419" cy="5156790"/>
          </a:xfrm>
          <a:prstGeom prst="rect">
            <a:avLst/>
          </a:prstGeom>
        </p:spPr>
      </p:pic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74431" y="1122362"/>
            <a:ext cx="12111588" cy="578848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Эффективный показатель преломления фундаментальной моды</a:t>
            </a:r>
          </a:p>
        </p:txBody>
      </p:sp>
    </p:spTree>
    <p:extLst>
      <p:ext uri="{BB962C8B-B14F-4D97-AF65-F5344CB8AC3E}">
        <p14:creationId xmlns:p14="http://schemas.microsoft.com/office/powerpoint/2010/main" val="34999124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1184</TotalTime>
  <Words>608</Words>
  <Application>Microsoft Office PowerPoint</Application>
  <PresentationFormat>Широкоэкранный</PresentationFormat>
  <Paragraphs>98</Paragraphs>
  <Slides>19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FloydianCyr</vt:lpstr>
      <vt:lpstr>Times New Roman</vt:lpstr>
      <vt:lpstr>Тема Office</vt:lpstr>
      <vt:lpstr> Алферовская Зимняя Школа 2022  Квази-1D наноструктуры для интегральной нанофотоники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Расчет интенсивности электрического поля в поперечном сечении ННК</vt:lpstr>
      <vt:lpstr>Расчет интенсивности электрического поля в поперечном сечении ННК</vt:lpstr>
      <vt:lpstr>Эффективный показатель преломления фундаментальной моды</vt:lpstr>
      <vt:lpstr>Моделирование распространения фундаментальной моды</vt:lpstr>
      <vt:lpstr>Сравнительный анализ фотолюминесценции гетероструктурированных ННК GaP/GaPAs и ННК GaAs</vt:lpstr>
      <vt:lpstr>Измерительное оборудование</vt:lpstr>
      <vt:lpstr>Спектры фотолюминесценции гетероструктурированных ННК GaP/GaPAs и ННК GaAs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Квази-1D наноструктуры для интегральной нанофотоники</dc:title>
  <dc:creator>RePack by Diakov</dc:creator>
  <cp:lastModifiedBy>Полина Винецкая</cp:lastModifiedBy>
  <cp:revision>88</cp:revision>
  <dcterms:created xsi:type="dcterms:W3CDTF">2022-04-01T07:15:34Z</dcterms:created>
  <dcterms:modified xsi:type="dcterms:W3CDTF">2022-06-24T08:31:34Z</dcterms:modified>
</cp:coreProperties>
</file>